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CBB6184-5198-4E11-BDE3-2ED291D08E11}">
  <a:tblStyle styleId="{0CBB6184-5198-4E11-BDE3-2ED291D08E1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F7F163A7-B851-4834-A48F-38E2C3F9D35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4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font" Target="fonts/La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4765c4aeea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4765c4aeea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4ab9c01157_1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4ab9c01157_1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8312df675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8312df675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87ceb1110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87ceb1110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3"/>
          <p:cNvGraphicFramePr/>
          <p:nvPr/>
        </p:nvGraphicFramePr>
        <p:xfrm>
          <a:off x="616300" y="690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{0CBB6184-5198-4E11-BDE3-2ED291D08E11}</a:tableStyleId>
              </a:tblPr>
              <a:tblGrid>
                <a:gridCol w="1165900"/>
                <a:gridCol w="2248500"/>
                <a:gridCol w="2248500"/>
                <a:gridCol w="2248500"/>
              </a:tblGrid>
              <a:tr h="350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</a:rPr>
                        <a:t>事前リサーチ</a:t>
                      </a:r>
                      <a:endParaRPr b="1" sz="800">
                        <a:solidFill>
                          <a:schemeClr val="lt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</a:rPr>
                        <a:t>仮説</a:t>
                      </a:r>
                      <a:endParaRPr b="1" sz="800">
                        <a:solidFill>
                          <a:schemeClr val="lt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</a:rPr>
                        <a:t>ヒアリングしたいこと</a:t>
                      </a:r>
                      <a:endParaRPr b="1" sz="800">
                        <a:solidFill>
                          <a:schemeClr val="lt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7145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自社の強み</a:t>
                      </a:r>
                      <a:endParaRPr b="1" sz="8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145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顧客</a:t>
                      </a:r>
                      <a:endParaRPr b="1" sz="8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45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競合</a:t>
                      </a:r>
                      <a:endParaRPr b="1" sz="8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sng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45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中間顧客</a:t>
                      </a:r>
                      <a:endParaRPr b="1" sz="8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45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環境社会</a:t>
                      </a:r>
                      <a:endParaRPr b="1" sz="800"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8" name="Google Shape;88;p13"/>
          <p:cNvSpPr txBox="1"/>
          <p:nvPr>
            <p:ph type="title"/>
          </p:nvPr>
        </p:nvSpPr>
        <p:spPr>
          <a:xfrm>
            <a:off x="625025" y="0"/>
            <a:ext cx="7911300" cy="49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2020"/>
              <a:t>【5C分析】</a:t>
            </a:r>
            <a:endParaRPr sz="202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94" name="Google Shape;94;p14"/>
          <p:cNvGraphicFramePr/>
          <p:nvPr/>
        </p:nvGraphicFramePr>
        <p:xfrm>
          <a:off x="2424875" y="9810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{0CBB6184-5198-4E11-BDE3-2ED291D08E11}</a:tableStyleId>
              </a:tblPr>
              <a:tblGrid>
                <a:gridCol w="884825"/>
                <a:gridCol w="2247475"/>
                <a:gridCol w="884825"/>
                <a:gridCol w="2247475"/>
              </a:tblGrid>
              <a:tr h="433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名前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家族構成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3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性別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居住地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3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年齢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趣味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3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職業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休日の過ごし方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3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収入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よく使う</a:t>
                      </a: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メディア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働き方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チャレンジしていること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悩み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検索(連想)しているKW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5" name="Google Shape;95;p14"/>
          <p:cNvGraphicFramePr/>
          <p:nvPr/>
        </p:nvGraphicFramePr>
        <p:xfrm>
          <a:off x="454525" y="981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{0CBB6184-5198-4E11-BDE3-2ED291D08E11}</a:tableStyleId>
              </a:tblPr>
              <a:tblGrid>
                <a:gridCol w="1800650"/>
              </a:tblGrid>
              <a:tr h="1981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2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rgbClr val="FFFFFF"/>
                          </a:solidFill>
                        </a:rPr>
                        <a:t>ビジュアルイメージ</a:t>
                      </a:r>
                      <a:endParaRPr b="1" sz="8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6" name="Google Shape;96;p14"/>
          <p:cNvSpPr txBox="1"/>
          <p:nvPr>
            <p:ph type="title"/>
          </p:nvPr>
        </p:nvSpPr>
        <p:spPr>
          <a:xfrm>
            <a:off x="625025" y="0"/>
            <a:ext cx="7911300" cy="49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2020"/>
              <a:t>【</a:t>
            </a:r>
            <a:r>
              <a:rPr lang="ja" sz="2020"/>
              <a:t>ペルソナ設定</a:t>
            </a:r>
            <a:r>
              <a:rPr lang="ja" sz="2020"/>
              <a:t>】</a:t>
            </a:r>
            <a:endParaRPr sz="202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5"/>
          <p:cNvGraphicFramePr/>
          <p:nvPr/>
        </p:nvGraphicFramePr>
        <p:xfrm>
          <a:off x="3052925" y="2097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2691500"/>
                <a:gridCol w="2691500"/>
              </a:tblGrid>
              <a:tr h="143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3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02" name="Google Shape;102;p15"/>
          <p:cNvGraphicFramePr/>
          <p:nvPr/>
        </p:nvGraphicFramePr>
        <p:xfrm>
          <a:off x="3052925" y="627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2691500"/>
                <a:gridCol w="2691500"/>
              </a:tblGrid>
              <a:tr h="25275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solidFill>
                            <a:schemeClr val="lt1"/>
                          </a:solidFill>
                        </a:rPr>
                        <a:t>内的要因</a:t>
                      </a:r>
                      <a:endParaRPr b="1" sz="10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 hMerge="1"/>
              </a:tr>
              <a:tr h="120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強み・得意分野</a:t>
                      </a:r>
                      <a:endParaRPr b="1" sz="8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弱み・苦手分野</a:t>
                      </a:r>
                      <a:endParaRPr b="1" sz="8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7537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03" name="Google Shape;103;p15"/>
          <p:cNvGraphicFramePr/>
          <p:nvPr/>
        </p:nvGraphicFramePr>
        <p:xfrm>
          <a:off x="346675" y="2102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760225"/>
                <a:gridCol w="519025"/>
                <a:gridCol w="1346550"/>
              </a:tblGrid>
              <a:tr h="143000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solidFill>
                            <a:schemeClr val="lt1"/>
                          </a:solidFill>
                        </a:rPr>
                        <a:t>外的</a:t>
                      </a:r>
                      <a:r>
                        <a:rPr b="1" lang="ja" sz="1000">
                          <a:solidFill>
                            <a:schemeClr val="lt1"/>
                          </a:solidFill>
                        </a:rPr>
                        <a:t>要因</a:t>
                      </a:r>
                      <a:endParaRPr sz="8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好影響</a:t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300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悪影響</a:t>
                      </a:r>
                      <a:endParaRPr b="1" sz="8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4" name="Google Shape;104;p15"/>
          <p:cNvSpPr txBox="1"/>
          <p:nvPr/>
        </p:nvSpPr>
        <p:spPr>
          <a:xfrm>
            <a:off x="3528350" y="2102000"/>
            <a:ext cx="1725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【強み×好影響】から導ける施策</a:t>
            </a:r>
            <a:endParaRPr sz="800"/>
          </a:p>
        </p:txBody>
      </p:sp>
      <p:sp>
        <p:nvSpPr>
          <p:cNvPr id="105" name="Google Shape;105;p15"/>
          <p:cNvSpPr txBox="1"/>
          <p:nvPr/>
        </p:nvSpPr>
        <p:spPr>
          <a:xfrm>
            <a:off x="6213175" y="2102000"/>
            <a:ext cx="1725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【</a:t>
            </a: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弱み</a:t>
            </a: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×好影響】から導ける施策</a:t>
            </a:r>
            <a:endParaRPr sz="800"/>
          </a:p>
        </p:txBody>
      </p:sp>
      <p:sp>
        <p:nvSpPr>
          <p:cNvPr id="106" name="Google Shape;106;p15"/>
          <p:cNvSpPr txBox="1"/>
          <p:nvPr/>
        </p:nvSpPr>
        <p:spPr>
          <a:xfrm>
            <a:off x="3528350" y="3527475"/>
            <a:ext cx="1725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【強み×</a:t>
            </a: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悪影響</a:t>
            </a: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】から導ける施策</a:t>
            </a:r>
            <a:endParaRPr sz="800"/>
          </a:p>
        </p:txBody>
      </p:sp>
      <p:sp>
        <p:nvSpPr>
          <p:cNvPr id="107" name="Google Shape;107;p15"/>
          <p:cNvSpPr txBox="1"/>
          <p:nvPr/>
        </p:nvSpPr>
        <p:spPr>
          <a:xfrm>
            <a:off x="6213175" y="3527475"/>
            <a:ext cx="1725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【弱み×</a:t>
            </a: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悪影響</a:t>
            </a:r>
            <a:r>
              <a:rPr lang="ja" sz="800">
                <a:solidFill>
                  <a:srgbClr val="999999"/>
                </a:solidFill>
                <a:highlight>
                  <a:srgbClr val="FFFFFF"/>
                </a:highlight>
                <a:latin typeface="HiraMaruPro-W4"/>
                <a:ea typeface="HiraMaruPro-W4"/>
                <a:cs typeface="HiraMaruPro-W4"/>
                <a:sym typeface="HiraMaruPro-W4"/>
              </a:rPr>
              <a:t>】から導ける施策</a:t>
            </a:r>
            <a:endParaRPr sz="800"/>
          </a:p>
        </p:txBody>
      </p:sp>
      <p:sp>
        <p:nvSpPr>
          <p:cNvPr id="108" name="Google Shape;108;p1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9" name="Google Shape;109;p15"/>
          <p:cNvSpPr txBox="1"/>
          <p:nvPr>
            <p:ph type="title"/>
          </p:nvPr>
        </p:nvSpPr>
        <p:spPr>
          <a:xfrm>
            <a:off x="625025" y="0"/>
            <a:ext cx="7911300" cy="49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2020"/>
              <a:t>【</a:t>
            </a:r>
            <a:r>
              <a:rPr lang="ja" sz="2020"/>
              <a:t>SWOTクロス</a:t>
            </a:r>
            <a:r>
              <a:rPr lang="ja" sz="2020"/>
              <a:t>分析】</a:t>
            </a:r>
            <a:endParaRPr sz="202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Google Shape;114;p16"/>
          <p:cNvGraphicFramePr/>
          <p:nvPr/>
        </p:nvGraphicFramePr>
        <p:xfrm>
          <a:off x="751575" y="70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94975"/>
                <a:gridCol w="1506825"/>
                <a:gridCol w="1500500"/>
                <a:gridCol w="1494150"/>
                <a:gridCol w="1481450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/>
                        <a:t>認知なし</a:t>
                      </a:r>
                      <a:endParaRPr b="1" sz="8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</a:rPr>
                        <a:t>認知あり</a:t>
                      </a:r>
                      <a:endParaRPr b="1" sz="8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115" name="Google Shape;115;p16"/>
          <p:cNvGraphicFramePr/>
          <p:nvPr/>
        </p:nvGraphicFramePr>
        <p:xfrm>
          <a:off x="751575" y="10529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94975"/>
                <a:gridCol w="1506825"/>
                <a:gridCol w="1500500"/>
                <a:gridCol w="1494150"/>
                <a:gridCol w="1481450"/>
              </a:tblGrid>
              <a:tr h="188125">
                <a:tc gridSpan="2"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</a:rPr>
                        <a:t>購買経験なし</a:t>
                      </a:r>
                      <a:endParaRPr b="1" sz="8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2" hMerge="1"/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</a:rPr>
                        <a:t>購買経験あり</a:t>
                      </a:r>
                      <a:endParaRPr b="1" sz="8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 hMerge="1"/>
                <a:tc hMerge="1"/>
              </a:tr>
              <a:tr h="213500"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600">
                          <a:solidFill>
                            <a:schemeClr val="dk2"/>
                          </a:solidFill>
                        </a:rPr>
                        <a:t>過去購買・現在なし</a:t>
                      </a:r>
                      <a:endParaRPr b="1" sz="6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600">
                          <a:solidFill>
                            <a:schemeClr val="dk2"/>
                          </a:solidFill>
                        </a:rPr>
                        <a:t>現在購買頻度：低</a:t>
                      </a:r>
                      <a:endParaRPr b="1" sz="6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600">
                          <a:solidFill>
                            <a:schemeClr val="lt1"/>
                          </a:solidFill>
                        </a:rPr>
                        <a:t>現在購買頻度：高</a:t>
                      </a:r>
                      <a:endParaRPr b="1" sz="6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</a:tr>
            </a:tbl>
          </a:graphicData>
        </a:graphic>
      </p:graphicFrame>
      <p:sp>
        <p:nvSpPr>
          <p:cNvPr id="116" name="Google Shape;116;p16"/>
          <p:cNvSpPr/>
          <p:nvPr/>
        </p:nvSpPr>
        <p:spPr>
          <a:xfrm>
            <a:off x="335500" y="1911449"/>
            <a:ext cx="324300" cy="1320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800"/>
              <a:t>次回購買意欲高</a:t>
            </a:r>
            <a:endParaRPr b="1" sz="800"/>
          </a:p>
        </p:txBody>
      </p:sp>
      <p:sp>
        <p:nvSpPr>
          <p:cNvPr id="117" name="Google Shape;117;p16"/>
          <p:cNvSpPr/>
          <p:nvPr/>
        </p:nvSpPr>
        <p:spPr>
          <a:xfrm>
            <a:off x="335500" y="3556407"/>
            <a:ext cx="324300" cy="1320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800"/>
              <a:t>次回購買意欲低</a:t>
            </a:r>
            <a:endParaRPr b="1" sz="800"/>
          </a:p>
        </p:txBody>
      </p:sp>
      <p:sp>
        <p:nvSpPr>
          <p:cNvPr id="118" name="Google Shape;118;p16"/>
          <p:cNvSpPr/>
          <p:nvPr/>
        </p:nvSpPr>
        <p:spPr>
          <a:xfrm>
            <a:off x="8267000" y="1300325"/>
            <a:ext cx="785700" cy="7857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700"/>
              <a:t>ファン＆</a:t>
            </a:r>
            <a:endParaRPr b="1" sz="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700"/>
              <a:t>次も買う</a:t>
            </a:r>
            <a:endParaRPr b="1" sz="700"/>
          </a:p>
        </p:txBody>
      </p:sp>
      <p:sp>
        <p:nvSpPr>
          <p:cNvPr id="119" name="Google Shape;119;p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20" name="Google Shape;120;p16"/>
          <p:cNvCxnSpPr/>
          <p:nvPr/>
        </p:nvCxnSpPr>
        <p:spPr>
          <a:xfrm>
            <a:off x="642275" y="1693163"/>
            <a:ext cx="76965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1" name="Google Shape;121;p16"/>
          <p:cNvSpPr/>
          <p:nvPr/>
        </p:nvSpPr>
        <p:spPr>
          <a:xfrm>
            <a:off x="751575" y="4697875"/>
            <a:ext cx="324300" cy="324300"/>
          </a:xfrm>
          <a:prstGeom prst="rtTriangle">
            <a:avLst/>
          </a:prstGeom>
          <a:solidFill>
            <a:srgbClr val="F4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>
                <a:solidFill>
                  <a:schemeClr val="lt1"/>
                </a:solidFill>
              </a:rPr>
              <a:t>9</a:t>
            </a:r>
            <a:endParaRPr sz="900">
              <a:solidFill>
                <a:schemeClr val="lt1"/>
              </a:solidFill>
            </a:endParaRPr>
          </a:p>
        </p:txBody>
      </p:sp>
      <p:sp>
        <p:nvSpPr>
          <p:cNvPr id="122" name="Google Shape;122;p16"/>
          <p:cNvSpPr/>
          <p:nvPr/>
        </p:nvSpPr>
        <p:spPr>
          <a:xfrm>
            <a:off x="2284625" y="3047984"/>
            <a:ext cx="324300" cy="324300"/>
          </a:xfrm>
          <a:prstGeom prst="rtTriangle">
            <a:avLst/>
          </a:prstGeom>
          <a:solidFill>
            <a:srgbClr val="D9EAD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>
                <a:solidFill>
                  <a:schemeClr val="lt1"/>
                </a:solidFill>
              </a:rPr>
              <a:t>7</a:t>
            </a:r>
            <a:endParaRPr sz="900">
              <a:solidFill>
                <a:schemeClr val="lt1"/>
              </a:solidFill>
            </a:endParaRPr>
          </a:p>
        </p:txBody>
      </p:sp>
      <p:sp>
        <p:nvSpPr>
          <p:cNvPr id="123" name="Google Shape;123;p16"/>
          <p:cNvSpPr/>
          <p:nvPr/>
        </p:nvSpPr>
        <p:spPr>
          <a:xfrm>
            <a:off x="2284625" y="4690309"/>
            <a:ext cx="324300" cy="324300"/>
          </a:xfrm>
          <a:prstGeom prst="rtTriangle">
            <a:avLst/>
          </a:prstGeom>
          <a:solidFill>
            <a:srgbClr val="D9EAD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>
                <a:solidFill>
                  <a:schemeClr val="lt1"/>
                </a:solidFill>
              </a:rPr>
              <a:t>8</a:t>
            </a:r>
            <a:endParaRPr sz="900">
              <a:solidFill>
                <a:schemeClr val="lt1"/>
              </a:solidFill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3791450" y="3047984"/>
            <a:ext cx="324300" cy="324300"/>
          </a:xfrm>
          <a:prstGeom prst="rtTriangle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>
                <a:solidFill>
                  <a:schemeClr val="lt1"/>
                </a:solidFill>
              </a:rPr>
              <a:t>5</a:t>
            </a:r>
            <a:endParaRPr sz="900">
              <a:solidFill>
                <a:schemeClr val="lt1"/>
              </a:solidFill>
            </a:endParaRPr>
          </a:p>
        </p:txBody>
      </p:sp>
      <p:sp>
        <p:nvSpPr>
          <p:cNvPr id="125" name="Google Shape;125;p16"/>
          <p:cNvSpPr/>
          <p:nvPr/>
        </p:nvSpPr>
        <p:spPr>
          <a:xfrm>
            <a:off x="3791450" y="4690309"/>
            <a:ext cx="324300" cy="324300"/>
          </a:xfrm>
          <a:prstGeom prst="rtTriangle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>
                <a:solidFill>
                  <a:schemeClr val="lt1"/>
                </a:solidFill>
              </a:rPr>
              <a:t>6</a:t>
            </a:r>
            <a:endParaRPr sz="900">
              <a:solidFill>
                <a:schemeClr val="lt1"/>
              </a:solidFill>
            </a:endParaRPr>
          </a:p>
        </p:txBody>
      </p:sp>
      <p:sp>
        <p:nvSpPr>
          <p:cNvPr id="126" name="Google Shape;126;p16"/>
          <p:cNvSpPr/>
          <p:nvPr/>
        </p:nvSpPr>
        <p:spPr>
          <a:xfrm>
            <a:off x="5298275" y="3047984"/>
            <a:ext cx="324300" cy="324300"/>
          </a:xfrm>
          <a:prstGeom prst="rtTriangle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>
                <a:solidFill>
                  <a:schemeClr val="lt1"/>
                </a:solidFill>
              </a:rPr>
              <a:t>3</a:t>
            </a:r>
            <a:endParaRPr sz="900">
              <a:solidFill>
                <a:schemeClr val="lt1"/>
              </a:solidFill>
            </a:endParaRPr>
          </a:p>
        </p:txBody>
      </p:sp>
      <p:sp>
        <p:nvSpPr>
          <p:cNvPr id="127" name="Google Shape;127;p16"/>
          <p:cNvSpPr/>
          <p:nvPr/>
        </p:nvSpPr>
        <p:spPr>
          <a:xfrm>
            <a:off x="5298275" y="4690309"/>
            <a:ext cx="324300" cy="324300"/>
          </a:xfrm>
          <a:prstGeom prst="rtTriangle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>
                <a:solidFill>
                  <a:schemeClr val="lt1"/>
                </a:solidFill>
              </a:rPr>
              <a:t>4</a:t>
            </a:r>
            <a:endParaRPr sz="900">
              <a:solidFill>
                <a:schemeClr val="lt1"/>
              </a:solidFill>
            </a:endParaRPr>
          </a:p>
        </p:txBody>
      </p:sp>
      <p:sp>
        <p:nvSpPr>
          <p:cNvPr id="128" name="Google Shape;128;p16"/>
          <p:cNvSpPr/>
          <p:nvPr/>
        </p:nvSpPr>
        <p:spPr>
          <a:xfrm>
            <a:off x="6805100" y="3047984"/>
            <a:ext cx="324300" cy="324300"/>
          </a:xfrm>
          <a:prstGeom prst="rtTriangle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>
                <a:solidFill>
                  <a:schemeClr val="lt1"/>
                </a:solidFill>
              </a:rPr>
              <a:t>1</a:t>
            </a:r>
            <a:endParaRPr sz="900">
              <a:solidFill>
                <a:schemeClr val="lt1"/>
              </a:solidFill>
            </a:endParaRPr>
          </a:p>
        </p:txBody>
      </p:sp>
      <p:sp>
        <p:nvSpPr>
          <p:cNvPr id="129" name="Google Shape;129;p16"/>
          <p:cNvSpPr/>
          <p:nvPr/>
        </p:nvSpPr>
        <p:spPr>
          <a:xfrm>
            <a:off x="6805100" y="4690309"/>
            <a:ext cx="324300" cy="324300"/>
          </a:xfrm>
          <a:prstGeom prst="rtTriangle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>
                <a:solidFill>
                  <a:schemeClr val="lt1"/>
                </a:solidFill>
              </a:rPr>
              <a:t>2</a:t>
            </a:r>
            <a:endParaRPr sz="900">
              <a:solidFill>
                <a:schemeClr val="lt1"/>
              </a:solidFill>
            </a:endParaRPr>
          </a:p>
        </p:txBody>
      </p:sp>
      <p:graphicFrame>
        <p:nvGraphicFramePr>
          <p:cNvPr id="130" name="Google Shape;130;p16"/>
          <p:cNvGraphicFramePr/>
          <p:nvPr/>
        </p:nvGraphicFramePr>
        <p:xfrm>
          <a:off x="2284613" y="17772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68750"/>
              </a:tblGrid>
              <a:tr h="159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D9EAD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EAD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EAD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EAD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31" name="Google Shape;131;p16"/>
          <p:cNvGraphicFramePr/>
          <p:nvPr/>
        </p:nvGraphicFramePr>
        <p:xfrm>
          <a:off x="3791438" y="17772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68750"/>
              </a:tblGrid>
              <a:tr h="159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CE5C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CE5C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CE5C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CE5C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32" name="Google Shape;132;p16"/>
          <p:cNvGraphicFramePr/>
          <p:nvPr/>
        </p:nvGraphicFramePr>
        <p:xfrm>
          <a:off x="751575" y="17772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94975"/>
              </a:tblGrid>
              <a:tr h="3244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4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4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4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4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3" name="Google Shape;133;p16"/>
          <p:cNvSpPr/>
          <p:nvPr/>
        </p:nvSpPr>
        <p:spPr>
          <a:xfrm>
            <a:off x="6020875" y="87525"/>
            <a:ext cx="2208600" cy="525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700"/>
              <a:t>どんな人に？&lt;who&gt;</a:t>
            </a:r>
            <a:endParaRPr b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700"/>
              <a:t>➡️何を提供する？（体験、機会）&lt;what&gt;</a:t>
            </a:r>
            <a:endParaRPr b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700"/>
              <a:t>➡️どうやって提供する？（媒体）&lt;how&gt;</a:t>
            </a:r>
            <a:endParaRPr b="1" sz="700"/>
          </a:p>
        </p:txBody>
      </p:sp>
      <p:graphicFrame>
        <p:nvGraphicFramePr>
          <p:cNvPr id="134" name="Google Shape;134;p16"/>
          <p:cNvGraphicFramePr/>
          <p:nvPr/>
        </p:nvGraphicFramePr>
        <p:xfrm>
          <a:off x="5298275" y="17772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68750"/>
              </a:tblGrid>
              <a:tr h="159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35" name="Google Shape;135;p16"/>
          <p:cNvGraphicFramePr/>
          <p:nvPr/>
        </p:nvGraphicFramePr>
        <p:xfrm>
          <a:off x="6805100" y="17772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68750"/>
              </a:tblGrid>
              <a:tr h="159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36" name="Google Shape;136;p16"/>
          <p:cNvGraphicFramePr/>
          <p:nvPr/>
        </p:nvGraphicFramePr>
        <p:xfrm>
          <a:off x="2284613" y="34192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68750"/>
              </a:tblGrid>
              <a:tr h="159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D9EAD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EAD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EAD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EAD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37" name="Google Shape;137;p16"/>
          <p:cNvGraphicFramePr/>
          <p:nvPr/>
        </p:nvGraphicFramePr>
        <p:xfrm>
          <a:off x="3791438" y="34192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68750"/>
              </a:tblGrid>
              <a:tr h="159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CE5C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CE5C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CE5C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CE5C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38" name="Google Shape;138;p16"/>
          <p:cNvGraphicFramePr/>
          <p:nvPr/>
        </p:nvGraphicFramePr>
        <p:xfrm>
          <a:off x="5298275" y="34192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68750"/>
              </a:tblGrid>
              <a:tr h="159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39" name="Google Shape;139;p16"/>
          <p:cNvGraphicFramePr/>
          <p:nvPr/>
        </p:nvGraphicFramePr>
        <p:xfrm>
          <a:off x="6805100" y="34192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{F7F163A7-B851-4834-A48F-38E2C3F9D35C}</a:tableStyleId>
              </a:tblPr>
              <a:tblGrid>
                <a:gridCol w="1468750"/>
              </a:tblGrid>
              <a:tr h="159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FE2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0" name="Google Shape;140;p16"/>
          <p:cNvSpPr txBox="1"/>
          <p:nvPr>
            <p:ph type="title"/>
          </p:nvPr>
        </p:nvSpPr>
        <p:spPr>
          <a:xfrm>
            <a:off x="625025" y="0"/>
            <a:ext cx="7911300" cy="49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2020"/>
              <a:t>【9seg分析】</a:t>
            </a:r>
            <a:endParaRPr sz="202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